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4" r:id="rId2"/>
  </p:sldMasterIdLst>
  <p:notesMasterIdLst>
    <p:notesMasterId r:id="rId13"/>
  </p:notesMasterIdLst>
  <p:handoutMasterIdLst>
    <p:handoutMasterId r:id="rId14"/>
  </p:handoutMasterIdLst>
  <p:sldIdLst>
    <p:sldId id="368" r:id="rId3"/>
    <p:sldId id="532" r:id="rId4"/>
    <p:sldId id="533" r:id="rId5"/>
    <p:sldId id="534" r:id="rId6"/>
    <p:sldId id="535" r:id="rId7"/>
    <p:sldId id="540" r:id="rId8"/>
    <p:sldId id="541" r:id="rId9"/>
    <p:sldId id="546" r:id="rId10"/>
    <p:sldId id="553" r:id="rId11"/>
    <p:sldId id="555" r:id="rId12"/>
  </p:sldIdLst>
  <p:sldSz cx="9144000" cy="6858000" type="screen4x3"/>
  <p:notesSz cx="6731000" cy="985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90780"/>
    <a:srgbClr val="3A0249"/>
    <a:srgbClr val="19011F"/>
    <a:srgbClr val="FF444F"/>
    <a:srgbClr val="FF9966"/>
    <a:srgbClr val="4F81BD"/>
    <a:srgbClr val="3366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2" autoAdjust="0"/>
    <p:restoredTop sz="87280" autoAdjust="0"/>
  </p:normalViewPr>
  <p:slideViewPr>
    <p:cSldViewPr snapToGrid="0" snapToObjects="1">
      <p:cViewPr>
        <p:scale>
          <a:sx n="66" d="100"/>
          <a:sy n="66" d="100"/>
        </p:scale>
        <p:origin x="-109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00"/>
    </p:cViewPr>
  </p:sorterViewPr>
  <p:notesViewPr>
    <p:cSldViewPr snapToGrid="0" snapToObjects="1">
      <p:cViewPr varScale="1">
        <p:scale>
          <a:sx n="67" d="100"/>
          <a:sy n="67" d="100"/>
        </p:scale>
        <p:origin x="-3336" y="-114"/>
      </p:cViewPr>
      <p:guideLst>
        <p:guide orient="horz" pos="3103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43F01-E2FF-455D-A6D3-048F451B99B6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2020B0AC-702A-4B18-8208-5F6827604C81}">
      <dgm:prSet phldrT="[Text]" custT="1"/>
      <dgm:spPr/>
      <dgm:t>
        <a:bodyPr/>
        <a:lstStyle/>
        <a:p>
          <a:r>
            <a:rPr lang="en-GB" sz="2200" b="1" dirty="0" smtClean="0"/>
            <a:t>NAF 3.0</a:t>
          </a:r>
          <a:endParaRPr lang="en-GB" sz="2200" b="1" dirty="0"/>
        </a:p>
      </dgm:t>
    </dgm:pt>
    <dgm:pt modelId="{4D1D418A-DFC4-4F3F-80F9-FA7CC2684A24}" type="parTrans" cxnId="{68EB492E-7351-4174-BA7D-CD9EB03E60BF}">
      <dgm:prSet/>
      <dgm:spPr/>
      <dgm:t>
        <a:bodyPr/>
        <a:lstStyle/>
        <a:p>
          <a:endParaRPr lang="en-GB"/>
        </a:p>
      </dgm:t>
    </dgm:pt>
    <dgm:pt modelId="{F79AE615-7B7F-49FA-9A79-24021F4C36E8}" type="sibTrans" cxnId="{68EB492E-7351-4174-BA7D-CD9EB03E60BF}">
      <dgm:prSet/>
      <dgm:spPr/>
      <dgm:t>
        <a:bodyPr/>
        <a:lstStyle/>
        <a:p>
          <a:endParaRPr lang="en-GB"/>
        </a:p>
      </dgm:t>
    </dgm:pt>
    <dgm:pt modelId="{8BD6D543-C516-485A-9093-144EF0B3EA4B}">
      <dgm:prSet phldrT="[Text]" custT="1"/>
      <dgm:spPr/>
      <dgm:t>
        <a:bodyPr/>
        <a:lstStyle/>
        <a:p>
          <a:r>
            <a:rPr lang="en-GB" sz="2200" b="1" dirty="0" smtClean="0"/>
            <a:t>NAF 3.1</a:t>
          </a:r>
          <a:endParaRPr lang="en-GB" sz="2200" b="1" dirty="0"/>
        </a:p>
      </dgm:t>
    </dgm:pt>
    <dgm:pt modelId="{5B2138A7-F4F7-4942-863D-3EDA37FF4C52}" type="parTrans" cxnId="{2E6C1874-A9B1-4574-B17A-E063136AE1A8}">
      <dgm:prSet/>
      <dgm:spPr/>
      <dgm:t>
        <a:bodyPr/>
        <a:lstStyle/>
        <a:p>
          <a:endParaRPr lang="en-GB"/>
        </a:p>
      </dgm:t>
    </dgm:pt>
    <dgm:pt modelId="{577863D6-9104-45E2-9719-25BB7B26C81E}" type="sibTrans" cxnId="{2E6C1874-A9B1-4574-B17A-E063136AE1A8}">
      <dgm:prSet/>
      <dgm:spPr/>
      <dgm:t>
        <a:bodyPr/>
        <a:lstStyle/>
        <a:p>
          <a:endParaRPr lang="en-GB"/>
        </a:p>
      </dgm:t>
    </dgm:pt>
    <dgm:pt modelId="{E7D70370-B546-40C2-9243-6284D9D2AD3A}">
      <dgm:prSet phldrT="[Text]" custT="1"/>
      <dgm:spPr/>
      <dgm:t>
        <a:bodyPr/>
        <a:lstStyle/>
        <a:p>
          <a:r>
            <a:rPr lang="en-GB" sz="2200" b="1" dirty="0" smtClean="0"/>
            <a:t>NAF 4.0</a:t>
          </a:r>
        </a:p>
        <a:p>
          <a:r>
            <a:rPr lang="en-GB" sz="1600" dirty="0" smtClean="0"/>
            <a:t>NAF 3.1 + MODAF 1.2.004</a:t>
          </a:r>
        </a:p>
        <a:p>
          <a:r>
            <a:rPr lang="en-GB" sz="1600" dirty="0" smtClean="0"/>
            <a:t>2013</a:t>
          </a:r>
        </a:p>
        <a:p>
          <a:r>
            <a:rPr lang="en-GB" sz="1600" dirty="0" smtClean="0"/>
            <a:t>using national funding</a:t>
          </a:r>
          <a:endParaRPr lang="en-GB" sz="1600" dirty="0"/>
        </a:p>
      </dgm:t>
    </dgm:pt>
    <dgm:pt modelId="{0BC7A913-46D1-4484-B5A8-4620DADBF520}" type="parTrans" cxnId="{003FED01-8CA9-4571-B26A-42E2672658A9}">
      <dgm:prSet/>
      <dgm:spPr/>
      <dgm:t>
        <a:bodyPr/>
        <a:lstStyle/>
        <a:p>
          <a:endParaRPr lang="en-GB"/>
        </a:p>
      </dgm:t>
    </dgm:pt>
    <dgm:pt modelId="{BF7AC8B1-6CB3-495F-A1E7-9B8F5FAC74DC}" type="sibTrans" cxnId="{003FED01-8CA9-4571-B26A-42E2672658A9}">
      <dgm:prSet/>
      <dgm:spPr/>
      <dgm:t>
        <a:bodyPr/>
        <a:lstStyle/>
        <a:p>
          <a:endParaRPr lang="en-GB"/>
        </a:p>
      </dgm:t>
    </dgm:pt>
    <dgm:pt modelId="{6F58D18E-DB7F-45AA-B639-DCBF5B7E49B8}">
      <dgm:prSet phldrT="[Text]" custT="1"/>
      <dgm:spPr/>
      <dgm:t>
        <a:bodyPr/>
        <a:lstStyle/>
        <a:p>
          <a:r>
            <a:rPr lang="en-GB" sz="2200" b="1" dirty="0" smtClean="0"/>
            <a:t>UAF</a:t>
          </a:r>
          <a:endParaRPr lang="en-GB" sz="2200" b="1" dirty="0"/>
        </a:p>
      </dgm:t>
    </dgm:pt>
    <dgm:pt modelId="{000E7FF2-BFF2-489B-8A09-0441830675DF}" type="parTrans" cxnId="{7223F334-C4BE-4622-94C7-DFDC8B890CBA}">
      <dgm:prSet/>
      <dgm:spPr/>
      <dgm:t>
        <a:bodyPr/>
        <a:lstStyle/>
        <a:p>
          <a:endParaRPr lang="en-GB"/>
        </a:p>
      </dgm:t>
    </dgm:pt>
    <dgm:pt modelId="{69627603-01B4-4953-9095-E3CCB1DEE31E}" type="sibTrans" cxnId="{7223F334-C4BE-4622-94C7-DFDC8B890CBA}">
      <dgm:prSet/>
      <dgm:spPr/>
      <dgm:t>
        <a:bodyPr/>
        <a:lstStyle/>
        <a:p>
          <a:endParaRPr lang="en-GB"/>
        </a:p>
      </dgm:t>
    </dgm:pt>
    <dgm:pt modelId="{D881ED85-B3F2-4A7D-B832-53EB443570CE}" type="pres">
      <dgm:prSet presAssocID="{44F43F01-E2FF-455D-A6D3-048F451B99B6}" presName="arrowDiagram" presStyleCnt="0">
        <dgm:presLayoutVars>
          <dgm:chMax val="5"/>
          <dgm:dir/>
          <dgm:resizeHandles val="exact"/>
        </dgm:presLayoutVars>
      </dgm:prSet>
      <dgm:spPr/>
    </dgm:pt>
    <dgm:pt modelId="{CD5434A2-07F4-4B8B-8370-3F464E40C2C5}" type="pres">
      <dgm:prSet presAssocID="{44F43F01-E2FF-455D-A6D3-048F451B99B6}" presName="arrow" presStyleLbl="bgShp" presStyleIdx="0" presStyleCnt="1" custLinFactNeighborX="5771" custLinFactNeighborY="-597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ABC2D18-4272-4BF4-81B1-D49A354188A9}" type="pres">
      <dgm:prSet presAssocID="{44F43F01-E2FF-455D-A6D3-048F451B99B6}" presName="arrowDiagram4" presStyleCnt="0"/>
      <dgm:spPr/>
    </dgm:pt>
    <dgm:pt modelId="{91687F94-66AE-45F5-8BDC-BF615899C067}" type="pres">
      <dgm:prSet presAssocID="{2020B0AC-702A-4B18-8208-5F6827604C81}" presName="bullet4a" presStyleLbl="node1" presStyleIdx="0" presStyleCnt="4" custLinFactNeighborX="93905" custLinFactNeighborY="40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B364D59-030F-40BD-AA17-74B1A9F9699B}" type="pres">
      <dgm:prSet presAssocID="{2020B0AC-702A-4B18-8208-5F6827604C81}" presName="textBox4a" presStyleLbl="revTx" presStyleIdx="0" presStyleCnt="4" custLinFactNeighborX="20571" custLinFactNeighborY="-153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CA1DB-5863-4AA6-9D51-CACDEF30987C}" type="pres">
      <dgm:prSet presAssocID="{8BD6D543-C516-485A-9093-144EF0B3EA4B}" presName="bullet4b" presStyleLbl="node1" presStyleIdx="1" presStyleCnt="4"/>
      <dgm:spPr/>
    </dgm:pt>
    <dgm:pt modelId="{5633B07F-5835-4002-B172-832EBE545A99}" type="pres">
      <dgm:prSet presAssocID="{8BD6D543-C516-485A-9093-144EF0B3EA4B}" presName="textBox4b" presStyleLbl="revTx" presStyleIdx="1" presStyleCnt="4" custLinFactNeighborX="4286" custLinFactNeighborY="-96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2F9A1C-24D6-4612-A8D4-8DDE8806BF10}" type="pres">
      <dgm:prSet presAssocID="{E7D70370-B546-40C2-9243-6284D9D2AD3A}" presName="bullet4c" presStyleLbl="node1" presStyleIdx="2" presStyleCnt="4" custLinFactX="-71791" custLinFactY="-100000" custLinFactNeighborX="-100000" custLinFactNeighborY="-1668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A424C17-2EDF-4AF5-9FB0-6965ED75362F}" type="pres">
      <dgm:prSet presAssocID="{E7D70370-B546-40C2-9243-6284D9D2AD3A}" presName="textBox4c" presStyleLbl="revTx" presStyleIdx="2" presStyleCnt="4" custScaleX="123343" custLinFactNeighborX="7423" custLinFactNeighborY="-5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6E94F3-4C6B-487F-B176-94EDC3469E31}" type="pres">
      <dgm:prSet presAssocID="{6F58D18E-DB7F-45AA-B639-DCBF5B7E49B8}" presName="bullet4d" presStyleLbl="node1" presStyleIdx="3" presStyleCnt="4"/>
      <dgm:spPr/>
    </dgm:pt>
    <dgm:pt modelId="{B35D6F3C-1BD9-412D-80FB-39BB19335C2F}" type="pres">
      <dgm:prSet presAssocID="{6F58D18E-DB7F-45AA-B639-DCBF5B7E49B8}" presName="textBox4d" presStyleLbl="revTx" presStyleIdx="3" presStyleCnt="4" custLinFactNeighborX="7724" custLinFactNeighborY="-5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A8D31A-F8E4-44EF-A83D-981974C2B130}" type="presOf" srcId="{44F43F01-E2FF-455D-A6D3-048F451B99B6}" destId="{D881ED85-B3F2-4A7D-B832-53EB443570CE}" srcOrd="0" destOrd="0" presId="urn:microsoft.com/office/officeart/2005/8/layout/arrow2"/>
    <dgm:cxn modelId="{7F86B885-62CD-46EE-9B3C-D5319165B001}" type="presOf" srcId="{6F58D18E-DB7F-45AA-B639-DCBF5B7E49B8}" destId="{B35D6F3C-1BD9-412D-80FB-39BB19335C2F}" srcOrd="0" destOrd="0" presId="urn:microsoft.com/office/officeart/2005/8/layout/arrow2"/>
    <dgm:cxn modelId="{CB8910EE-75A4-4EA8-A9BE-E53A9E2F75A3}" type="presOf" srcId="{8BD6D543-C516-485A-9093-144EF0B3EA4B}" destId="{5633B07F-5835-4002-B172-832EBE545A99}" srcOrd="0" destOrd="0" presId="urn:microsoft.com/office/officeart/2005/8/layout/arrow2"/>
    <dgm:cxn modelId="{2E6C1874-A9B1-4574-B17A-E063136AE1A8}" srcId="{44F43F01-E2FF-455D-A6D3-048F451B99B6}" destId="{8BD6D543-C516-485A-9093-144EF0B3EA4B}" srcOrd="1" destOrd="0" parTransId="{5B2138A7-F4F7-4942-863D-3EDA37FF4C52}" sibTransId="{577863D6-9104-45E2-9719-25BB7B26C81E}"/>
    <dgm:cxn modelId="{7223F334-C4BE-4622-94C7-DFDC8B890CBA}" srcId="{44F43F01-E2FF-455D-A6D3-048F451B99B6}" destId="{6F58D18E-DB7F-45AA-B639-DCBF5B7E49B8}" srcOrd="3" destOrd="0" parTransId="{000E7FF2-BFF2-489B-8A09-0441830675DF}" sibTransId="{69627603-01B4-4953-9095-E3CCB1DEE31E}"/>
    <dgm:cxn modelId="{68EB492E-7351-4174-BA7D-CD9EB03E60BF}" srcId="{44F43F01-E2FF-455D-A6D3-048F451B99B6}" destId="{2020B0AC-702A-4B18-8208-5F6827604C81}" srcOrd="0" destOrd="0" parTransId="{4D1D418A-DFC4-4F3F-80F9-FA7CC2684A24}" sibTransId="{F79AE615-7B7F-49FA-9A79-24021F4C36E8}"/>
    <dgm:cxn modelId="{003FED01-8CA9-4571-B26A-42E2672658A9}" srcId="{44F43F01-E2FF-455D-A6D3-048F451B99B6}" destId="{E7D70370-B546-40C2-9243-6284D9D2AD3A}" srcOrd="2" destOrd="0" parTransId="{0BC7A913-46D1-4484-B5A8-4620DADBF520}" sibTransId="{BF7AC8B1-6CB3-495F-A1E7-9B8F5FAC74DC}"/>
    <dgm:cxn modelId="{721FADD2-0A8E-4665-B746-5A70EA1E3270}" type="presOf" srcId="{E7D70370-B546-40C2-9243-6284D9D2AD3A}" destId="{8A424C17-2EDF-4AF5-9FB0-6965ED75362F}" srcOrd="0" destOrd="0" presId="urn:microsoft.com/office/officeart/2005/8/layout/arrow2"/>
    <dgm:cxn modelId="{BD4BE0DB-19DC-457C-901A-9CB730EED1A7}" type="presOf" srcId="{2020B0AC-702A-4B18-8208-5F6827604C81}" destId="{DB364D59-030F-40BD-AA17-74B1A9F9699B}" srcOrd="0" destOrd="0" presId="urn:microsoft.com/office/officeart/2005/8/layout/arrow2"/>
    <dgm:cxn modelId="{FBBB89E1-416E-4FD8-A62A-169C9850B514}" type="presParOf" srcId="{D881ED85-B3F2-4A7D-B832-53EB443570CE}" destId="{CD5434A2-07F4-4B8B-8370-3F464E40C2C5}" srcOrd="0" destOrd="0" presId="urn:microsoft.com/office/officeart/2005/8/layout/arrow2"/>
    <dgm:cxn modelId="{2F28E769-D0E5-4638-B0FB-6FD512C4680A}" type="presParOf" srcId="{D881ED85-B3F2-4A7D-B832-53EB443570CE}" destId="{2ABC2D18-4272-4BF4-81B1-D49A354188A9}" srcOrd="1" destOrd="0" presId="urn:microsoft.com/office/officeart/2005/8/layout/arrow2"/>
    <dgm:cxn modelId="{44262E4D-C853-4DC5-971B-66142E413AD2}" type="presParOf" srcId="{2ABC2D18-4272-4BF4-81B1-D49A354188A9}" destId="{91687F94-66AE-45F5-8BDC-BF615899C067}" srcOrd="0" destOrd="0" presId="urn:microsoft.com/office/officeart/2005/8/layout/arrow2"/>
    <dgm:cxn modelId="{AF0ABED4-E593-45EF-AFD4-953A73DE8D7D}" type="presParOf" srcId="{2ABC2D18-4272-4BF4-81B1-D49A354188A9}" destId="{DB364D59-030F-40BD-AA17-74B1A9F9699B}" srcOrd="1" destOrd="0" presId="urn:microsoft.com/office/officeart/2005/8/layout/arrow2"/>
    <dgm:cxn modelId="{60D67A08-C116-4F7E-985D-643CFC129544}" type="presParOf" srcId="{2ABC2D18-4272-4BF4-81B1-D49A354188A9}" destId="{69CCA1DB-5863-4AA6-9D51-CACDEF30987C}" srcOrd="2" destOrd="0" presId="urn:microsoft.com/office/officeart/2005/8/layout/arrow2"/>
    <dgm:cxn modelId="{7E8F1159-6A12-4765-842D-21B45C0B2C13}" type="presParOf" srcId="{2ABC2D18-4272-4BF4-81B1-D49A354188A9}" destId="{5633B07F-5835-4002-B172-832EBE545A99}" srcOrd="3" destOrd="0" presId="urn:microsoft.com/office/officeart/2005/8/layout/arrow2"/>
    <dgm:cxn modelId="{7BAF9FAE-F570-439A-A1E8-F55D9ED7AF7B}" type="presParOf" srcId="{2ABC2D18-4272-4BF4-81B1-D49A354188A9}" destId="{A12F9A1C-24D6-4612-A8D4-8DDE8806BF10}" srcOrd="4" destOrd="0" presId="urn:microsoft.com/office/officeart/2005/8/layout/arrow2"/>
    <dgm:cxn modelId="{C352C07B-A36E-47B8-B40E-4F16125EF3DA}" type="presParOf" srcId="{2ABC2D18-4272-4BF4-81B1-D49A354188A9}" destId="{8A424C17-2EDF-4AF5-9FB0-6965ED75362F}" srcOrd="5" destOrd="0" presId="urn:microsoft.com/office/officeart/2005/8/layout/arrow2"/>
    <dgm:cxn modelId="{3579E881-A93F-4765-B3F9-0940FC224AC0}" type="presParOf" srcId="{2ABC2D18-4272-4BF4-81B1-D49A354188A9}" destId="{E66E94F3-4C6B-487F-B176-94EDC3469E31}" srcOrd="6" destOrd="0" presId="urn:microsoft.com/office/officeart/2005/8/layout/arrow2"/>
    <dgm:cxn modelId="{824EFDC9-911D-42A7-9396-47A5C1C5C01C}" type="presParOf" srcId="{2ABC2D18-4272-4BF4-81B1-D49A354188A9}" destId="{B35D6F3C-1BD9-412D-80FB-39BB19335C2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9D9ECA-7E8B-48E7-B632-BCD519FE543F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7D8E34-B5CB-485F-A9A1-F7F9C5C5A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C2727E-2B23-4BB4-A5F2-74567FFBEC50}" type="datetimeFigureOut">
              <a:rPr lang="en-US"/>
              <a:pPr>
                <a:defRPr/>
              </a:pPr>
              <a:t>3/2/2015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6012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79950"/>
            <a:ext cx="5384800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623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7A1292-5B6D-4AF9-84BA-16D244316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sz="2000" dirty="0" smtClean="0">
                <a:ea typeface="ＭＳ Ｐゴシック" pitchFamily="34" charset="-128"/>
              </a:rPr>
              <a:t>To support alliance interoperability by providing a consistent way of describing fielded national capabilities:</a:t>
            </a:r>
          </a:p>
          <a:p>
            <a:pPr lvl="1">
              <a:defRPr/>
            </a:pPr>
            <a:r>
              <a:rPr lang="en-GB" sz="1800" dirty="0" smtClean="0">
                <a:ea typeface="ＭＳ Ｐゴシック" pitchFamily="34" charset="-128"/>
              </a:rPr>
              <a:t>Currently MODAF and NAF are similar, but not fully aligned</a:t>
            </a:r>
          </a:p>
          <a:p>
            <a:pPr lvl="1">
              <a:defRPr/>
            </a:pPr>
            <a:r>
              <a:rPr lang="en-GB" sz="1800" dirty="0" smtClean="0">
                <a:ea typeface="ＭＳ Ｐゴシック" pitchFamily="34" charset="-128"/>
              </a:rPr>
              <a:t>Convergence would better enable us to ensure </a:t>
            </a:r>
            <a:r>
              <a:rPr lang="ja-JP" altLang="en-GB" sz="1800" smtClean="0">
                <a:latin typeface="Arial" charset="0"/>
              </a:rPr>
              <a:t>“</a:t>
            </a:r>
            <a:r>
              <a:rPr lang="en-GB" sz="1800" dirty="0" smtClean="0">
                <a:ea typeface="ＭＳ Ｐゴシック" pitchFamily="34" charset="-128"/>
              </a:rPr>
              <a:t>coherence of architectures</a:t>
            </a:r>
            <a:r>
              <a:rPr lang="ja-JP" altLang="en-GB" sz="1800" smtClean="0">
                <a:latin typeface="Arial" charset="0"/>
              </a:rPr>
              <a:t>”</a:t>
            </a:r>
            <a:endParaRPr lang="en-GB" sz="18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GB" sz="2000" dirty="0" smtClean="0">
                <a:ea typeface="ＭＳ Ｐゴシック" pitchFamily="34" charset="-128"/>
              </a:rPr>
              <a:t>MODAF is a description framework – it does not have it’s own methodology</a:t>
            </a:r>
          </a:p>
          <a:p>
            <a:pPr lvl="1">
              <a:defRPr/>
            </a:pPr>
            <a:r>
              <a:rPr lang="en-GB" sz="1800" dirty="0" smtClean="0">
                <a:ea typeface="ＭＳ Ｐゴシック" pitchFamily="34" charset="-128"/>
              </a:rPr>
              <a:t>NAF version 4.0 will have a core methodology based on best practice (TOGAF)</a:t>
            </a:r>
          </a:p>
          <a:p>
            <a:pPr>
              <a:defRPr/>
            </a:pPr>
            <a:r>
              <a:rPr lang="en-GB" sz="2000" dirty="0" smtClean="0">
                <a:ea typeface="ＭＳ Ｐゴシック" pitchFamily="34" charset="-128"/>
              </a:rPr>
              <a:t>Enabling re-use:</a:t>
            </a:r>
          </a:p>
          <a:p>
            <a:pPr lvl="1">
              <a:defRPr/>
            </a:pPr>
            <a:r>
              <a:rPr lang="en-GB" sz="1800" dirty="0" smtClean="0">
                <a:ea typeface="ＭＳ Ｐゴシック" pitchFamily="34" charset="-128"/>
              </a:rPr>
              <a:t>Easier identification of NATO systems and applications that can fulfil MOD Requirements</a:t>
            </a:r>
          </a:p>
          <a:p>
            <a:pPr>
              <a:defRPr/>
            </a:pPr>
            <a:r>
              <a:rPr lang="en-GB" sz="2000" dirty="0" smtClean="0">
                <a:ea typeface="ＭＳ Ｐゴシック" pitchFamily="34" charset="-128"/>
              </a:rPr>
              <a:t>First Step towards a Unified Architecture Framework that will ultimately include US </a:t>
            </a:r>
            <a:r>
              <a:rPr lang="en-GB" sz="2000" dirty="0" err="1" smtClean="0">
                <a:ea typeface="ＭＳ Ｐゴシック" pitchFamily="34" charset="-128"/>
              </a:rPr>
              <a:t>DoDAF</a:t>
            </a:r>
            <a:r>
              <a:rPr lang="en-GB" sz="2000" dirty="0" smtClean="0">
                <a:ea typeface="ＭＳ Ｐゴシック" pitchFamily="34" charset="-128"/>
              </a:rPr>
              <a:t> and Canadian DNDAF</a:t>
            </a:r>
          </a:p>
          <a:p>
            <a:pPr>
              <a:defRPr/>
            </a:pPr>
            <a:r>
              <a:rPr lang="en-GB" sz="2000" dirty="0" smtClean="0">
                <a:ea typeface="ＭＳ Ｐゴシック" pitchFamily="34" charset="-128"/>
              </a:rPr>
              <a:t>Pooling of limited technical resources for framework development</a:t>
            </a:r>
          </a:p>
          <a:p>
            <a:pPr lvl="1">
              <a:defRPr/>
            </a:pPr>
            <a:r>
              <a:rPr lang="en-GB" sz="1800" dirty="0" smtClean="0">
                <a:ea typeface="ＭＳ Ｐゴシック" pitchFamily="34" charset="-128"/>
              </a:rPr>
              <a:t>Until now, it has been a </a:t>
            </a:r>
            <a:r>
              <a:rPr lang="ja-JP" altLang="en-GB" sz="1800" smtClean="0">
                <a:latin typeface="Arial" charset="0"/>
              </a:rPr>
              <a:t>“</a:t>
            </a:r>
            <a:r>
              <a:rPr lang="en-GB" sz="1800" dirty="0" smtClean="0">
                <a:ea typeface="ＭＳ Ｐゴシック" pitchFamily="34" charset="-128"/>
              </a:rPr>
              <a:t>Long Game of Leapfrog</a:t>
            </a:r>
            <a:r>
              <a:rPr lang="ja-JP" altLang="en-GB" sz="1800" smtClean="0">
                <a:latin typeface="Arial" charset="0"/>
              </a:rPr>
              <a:t>”</a:t>
            </a:r>
            <a:endParaRPr lang="en-GB" sz="1800" dirty="0" smtClean="0">
              <a:ea typeface="ＭＳ Ｐゴシック" pitchFamily="34" charset="-128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E7971-A0BE-4D8E-8D80-439DDD7A92A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NAF v.4 is the major activity, led by UK in close collaboration with SWE for the Meta-Model and Viewpoints. FRA lead for the chapter 2 Methodology.</a:t>
            </a:r>
          </a:p>
          <a:p>
            <a:pPr lvl="1"/>
            <a:r>
              <a:rPr lang="en-US" smtClean="0"/>
              <a:t>UK is finalizing a draft document for  STANAG approval of NAF v.4 by 3QR15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26BD5-AE4E-40F9-B928-4886325576C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NAF Issues and Opportunities</a:t>
            </a:r>
          </a:p>
          <a:p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 ISO </a:t>
            </a:r>
          </a:p>
          <a:p>
            <a:pPr>
              <a:buFontTx/>
              <a:buChar char="•"/>
            </a:pPr>
            <a:r>
              <a:rPr lang="en-GB" smtClean="0"/>
              <a:t> Training</a:t>
            </a:r>
          </a:p>
          <a:p>
            <a:pPr>
              <a:buFontTx/>
              <a:buChar char="•"/>
            </a:pPr>
            <a:r>
              <a:rPr lang="en-GB" smtClean="0"/>
              <a:t> DNDAF /  DODAF</a:t>
            </a:r>
          </a:p>
          <a:p>
            <a:pPr>
              <a:buFontTx/>
              <a:buChar char="•"/>
            </a:pPr>
            <a:r>
              <a:rPr lang="en-GB" smtClean="0"/>
              <a:t> LFE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 Publication</a:t>
            </a:r>
          </a:p>
          <a:p>
            <a:pPr>
              <a:buFontTx/>
              <a:buChar char="•"/>
            </a:pPr>
            <a:r>
              <a:rPr lang="en-GB" smtClean="0"/>
              <a:t> Configuration Management</a:t>
            </a:r>
          </a:p>
          <a:p>
            <a:pPr>
              <a:buFontTx/>
              <a:buChar char="•"/>
            </a:pPr>
            <a:r>
              <a:rPr lang="en-GB" smtClean="0"/>
              <a:t> Implementation</a:t>
            </a:r>
          </a:p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0C9A95-F1AD-424B-9332-A89AE8B5E93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60E82BC0-466B-4219-8DD1-3B3C65C187F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66290F-F354-4A18-BC71-F06F659E3C3B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7D07C7E4-6BAA-41DB-9AFB-807DDC94F24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1195388"/>
            <a:ext cx="8378825" cy="0"/>
          </a:xfrm>
          <a:prstGeom prst="line">
            <a:avLst/>
          </a:prstGeom>
          <a:noFill/>
          <a:ln w="25400" algn="ctr">
            <a:solidFill>
              <a:srgbClr val="6907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374BC0-005C-487B-BA11-B1314454D933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9BE1F2CA-4F22-4347-94BC-0FDC8AA492E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1195388"/>
            <a:ext cx="8378825" cy="0"/>
          </a:xfrm>
          <a:prstGeom prst="line">
            <a:avLst/>
          </a:prstGeom>
          <a:noFill/>
          <a:ln w="25400" algn="ctr">
            <a:solidFill>
              <a:srgbClr val="6907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52B749-BAAA-473A-A511-312DE304D910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>
            <a:cxnSpLocks noChangeShapeType="1"/>
          </p:cNvCxnSpPr>
          <p:nvPr userDrawn="1"/>
        </p:nvCxnSpPr>
        <p:spPr bwMode="auto">
          <a:xfrm>
            <a:off x="457200" y="1195388"/>
            <a:ext cx="8378825" cy="0"/>
          </a:xfrm>
          <a:prstGeom prst="line">
            <a:avLst/>
          </a:prstGeom>
          <a:noFill/>
          <a:ln w="25400" algn="ctr">
            <a:solidFill>
              <a:srgbClr val="6907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08FB-577D-465D-988A-78999F204079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DD65-5D32-4F36-9A84-B0F8F833218F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2E3B5-1369-4F9F-B650-5D4AA5CD65B0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54F7-7089-460C-B54D-4BE13966910A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EB43-7211-4E71-BB26-C64F3EC82193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48FD-F76A-46FD-90F0-173791FA6745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6293-F044-4AFC-8B32-C740AF90C399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C46ED-AB57-40A4-8BE9-1F88EC5F1EBF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B85AB8A9-BCDE-4424-AB22-52C89E13AC8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AEC297-F66D-43B8-9524-9544653FB2FC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4BFC-AD78-4769-B35F-757DD143CF9A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C580-3D1F-4DE8-99D9-D665AB9BD082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5525-9BFD-4D53-8737-259BD84A0920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4D6E7067-2EFB-4315-99ED-DC999FAAA7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46DEED-7D37-47BD-9022-936B3B3B7E99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579CFF71-B37A-4413-80E1-1CBC9D54385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4D7099-7262-44AF-AEE9-3588FBC0C1AD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BB885173-1BA3-40FE-93FE-CE0605FC031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8774F-0972-49F1-9ABE-3CBC9764FC75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B50ADF4C-F494-4C47-8C3B-D1C6939FF4E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53B6DA-764D-4F49-8254-82DF3472B999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E5FC437D-F583-4D86-9EA1-C4D79B16BDC1}" type="slidenum">
              <a:rPr lang="en-GB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2131A543-8D77-4795-96AD-878D05C768A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457200" y="1195388"/>
            <a:ext cx="8378825" cy="0"/>
          </a:xfrm>
          <a:prstGeom prst="line">
            <a:avLst/>
          </a:prstGeom>
          <a:noFill/>
          <a:ln w="25400" algn="ctr">
            <a:solidFill>
              <a:srgbClr val="6907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6A5E9-21E4-48A4-A02C-A3B7EC9D49FF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10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5D88B41B-7A9C-4E1B-8585-4C93B1DE660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457200" y="1195388"/>
            <a:ext cx="8378825" cy="0"/>
          </a:xfrm>
          <a:prstGeom prst="line">
            <a:avLst/>
          </a:prstGeom>
          <a:noFill/>
          <a:ln w="25400" algn="ctr">
            <a:solidFill>
              <a:srgbClr val="6907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3050C6-3602-4A8C-91CE-971F4FC062A6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10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230938"/>
            <a:ext cx="9144000" cy="627062"/>
          </a:xfrm>
          <a:prstGeom prst="rect">
            <a:avLst/>
          </a:prstGeom>
          <a:solidFill>
            <a:srgbClr val="3A0249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1029" name="TextBox 2"/>
          <p:cNvSpPr txBox="1">
            <a:spLocks noChangeArrowheads="1"/>
          </p:cNvSpPr>
          <p:nvPr userDrawn="1"/>
        </p:nvSpPr>
        <p:spPr bwMode="auto">
          <a:xfrm>
            <a:off x="6311900" y="636905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</a:rPr>
              <a:t>Ministry of Defence</a:t>
            </a:r>
          </a:p>
        </p:txBody>
      </p:sp>
      <p:sp>
        <p:nvSpPr>
          <p:cNvPr id="1030" name="TextBox 3"/>
          <p:cNvSpPr txBox="1">
            <a:spLocks noChangeArrowheads="1"/>
          </p:cNvSpPr>
          <p:nvPr userDrawn="1"/>
        </p:nvSpPr>
        <p:spPr bwMode="auto">
          <a:xfrm>
            <a:off x="381000" y="63690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61A27041-10B7-4CAD-BF91-95F8DBA50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2FD886-F798-4986-9848-056E969E8F4E}" type="datetime1">
              <a:rPr lang="en-GB"/>
              <a:pPr>
                <a:defRPr/>
              </a:pPr>
              <a:t>02/03/2015</a:t>
            </a:fld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Text Box 7"/>
          <p:cNvSpPr txBox="1">
            <a:spLocks noChangeArrowheads="1"/>
          </p:cNvSpPr>
          <p:nvPr userDrawn="1"/>
        </p:nvSpPr>
        <p:spPr bwMode="auto">
          <a:xfrm>
            <a:off x="457200" y="6245225"/>
            <a:ext cx="677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fld id="{33EECA78-5BB3-48F2-AE17-9545792CE5EA}" type="slidenum">
              <a:rPr lang="en-GB">
                <a:solidFill>
                  <a:srgbClr val="4F81BD"/>
                </a:solidFill>
              </a:rPr>
              <a:pPr algn="r" defTabSz="914400">
                <a:spcBef>
                  <a:spcPct val="50000"/>
                </a:spcBef>
                <a:defRPr/>
              </a:pPr>
              <a:t>‹#›</a:t>
            </a:fld>
            <a:endParaRPr lang="en-GB">
              <a:solidFill>
                <a:srgbClr val="4F81BD"/>
              </a:solidFill>
            </a:endParaRPr>
          </a:p>
        </p:txBody>
      </p:sp>
      <p:cxnSp>
        <p:nvCxnSpPr>
          <p:cNvPr id="2055" name="Straight Connector 6"/>
          <p:cNvCxnSpPr>
            <a:cxnSpLocks noChangeShapeType="1"/>
          </p:cNvCxnSpPr>
          <p:nvPr userDrawn="1"/>
        </p:nvCxnSpPr>
        <p:spPr bwMode="auto">
          <a:xfrm>
            <a:off x="457200" y="1195388"/>
            <a:ext cx="8378825" cy="0"/>
          </a:xfrm>
          <a:prstGeom prst="line">
            <a:avLst/>
          </a:prstGeom>
          <a:noFill/>
          <a:ln w="25400" algn="ctr">
            <a:solidFill>
              <a:srgbClr val="69078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 idx="4294967295"/>
          </p:nvPr>
        </p:nvSpPr>
        <p:spPr>
          <a:xfrm>
            <a:off x="188913" y="2420938"/>
            <a:ext cx="8734425" cy="1470025"/>
          </a:xfrm>
        </p:spPr>
        <p:txBody>
          <a:bodyPr/>
          <a:lstStyle/>
          <a:p>
            <a:pPr eaLnBrk="1" hangingPunct="1"/>
            <a:r>
              <a:rPr lang="en-GB" sz="4000" smtClean="0"/>
              <a:t>MODAF meets its Waterloo</a:t>
            </a:r>
            <a:endParaRPr lang="en-GB" altLang="en-US" sz="4000" b="1" smtClean="0">
              <a:solidFill>
                <a:srgbClr val="690780"/>
              </a:solidFill>
            </a:endParaRPr>
          </a:p>
        </p:txBody>
      </p:sp>
      <p:sp>
        <p:nvSpPr>
          <p:cNvPr id="2765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4259263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mtClean="0">
                <a:solidFill>
                  <a:srgbClr val="690780"/>
                </a:solidFill>
                <a:latin typeface="Calibri" pitchFamily="34" charset="0"/>
              </a:rPr>
              <a:t>Keith Hasteley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mtClean="0">
                <a:solidFill>
                  <a:srgbClr val="690780"/>
                </a:solidFill>
                <a:latin typeface="Calibri" pitchFamily="34" charset="0"/>
              </a:rPr>
              <a:t>Enterprise Architect, ISS Design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mtClean="0">
                <a:solidFill>
                  <a:srgbClr val="690780"/>
                </a:solidFill>
                <a:latin typeface="Calibri" pitchFamily="34" charset="0"/>
              </a:rPr>
              <a:t>Integrated EA, 4 March </a:t>
            </a:r>
            <a:r>
              <a:rPr lang="en-GB" altLang="en-US" smtClean="0">
                <a:solidFill>
                  <a:srgbClr val="690780"/>
                </a:solidFill>
                <a:latin typeface="Calibri" pitchFamily="34" charset="0"/>
              </a:rPr>
              <a:t>2015</a:t>
            </a:r>
          </a:p>
        </p:txBody>
      </p:sp>
      <p:pic>
        <p:nvPicPr>
          <p:cNvPr id="27651" name="Picture 1" descr="mo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0"/>
            <a:ext cx="15525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s://s-media-cache-ak0.pinimg.com/236x/d7/8e/08/d78e08325c45d2ca07fdf5de99625f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77825"/>
            <a:ext cx="30416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http://slowbuddy.com/wp-content/gallery/mark-twain/The-reports-of-my-death-have-been-greatly-exaggerated.-Quote-by-Mark-Twain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975" y="3538538"/>
            <a:ext cx="285273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3486150" y="1044575"/>
            <a:ext cx="2319338" cy="439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3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n-US" sz="3200" b="1" smtClean="0"/>
              <a:t>NAF Roadmap</a:t>
            </a:r>
            <a:endParaRPr lang="en-GB" sz="3200" b="1" smtClean="0"/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1062038" y="1268413"/>
            <a:ext cx="6589712" cy="4584700"/>
            <a:chOff x="1584" y="835"/>
            <a:chExt cx="4151" cy="2888"/>
          </a:xfrm>
        </p:grpSpPr>
        <p:sp>
          <p:nvSpPr>
            <p:cNvPr id="9" name=" 3"/>
            <p:cNvSpPr/>
            <p:nvPr/>
          </p:nvSpPr>
          <p:spPr>
            <a:xfrm flipV="1">
              <a:off x="3297" y="835"/>
              <a:ext cx="2055" cy="1051"/>
            </a:xfrm>
            <a:prstGeom prst="swooshArrow">
              <a:avLst>
                <a:gd name="adj1" fmla="val 25000"/>
                <a:gd name="adj2" fmla="val 7551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 3"/>
            <p:cNvSpPr/>
            <p:nvPr/>
          </p:nvSpPr>
          <p:spPr>
            <a:xfrm flipV="1">
              <a:off x="2416" y="982"/>
              <a:ext cx="2447" cy="1198"/>
            </a:xfrm>
            <a:prstGeom prst="swooshArrow">
              <a:avLst>
                <a:gd name="adj1" fmla="val 25000"/>
                <a:gd name="adj2" fmla="val 7551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11" name="Diagram 10"/>
            <p:cNvGraphicFramePr/>
            <p:nvPr/>
          </p:nvGraphicFramePr>
          <p:xfrm>
            <a:off x="1588" y="1215"/>
            <a:ext cx="4143" cy="25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3520" y="2055"/>
              <a:ext cx="212" cy="212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933" y="1247"/>
              <a:ext cx="196" cy="19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712" name="TextBox 5"/>
            <p:cNvSpPr txBox="1">
              <a:spLocks noChangeArrowheads="1"/>
            </p:cNvSpPr>
            <p:nvPr/>
          </p:nvSpPr>
          <p:spPr bwMode="auto">
            <a:xfrm>
              <a:off x="3368" y="1449"/>
              <a:ext cx="87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altLang="en-US" sz="2200" b="1">
                  <a:latin typeface="Calibri" pitchFamily="34" charset="0"/>
                </a:rPr>
                <a:t>DODAF V2</a:t>
              </a:r>
            </a:p>
          </p:txBody>
        </p:sp>
        <p:sp>
          <p:nvSpPr>
            <p:cNvPr id="29713" name="TextBox 9"/>
            <p:cNvSpPr txBox="1">
              <a:spLocks noChangeArrowheads="1"/>
            </p:cNvSpPr>
            <p:nvPr/>
          </p:nvSpPr>
          <p:spPr bwMode="auto">
            <a:xfrm>
              <a:off x="4178" y="1198"/>
              <a:ext cx="64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GB" altLang="en-US" sz="2200" b="1">
                  <a:latin typeface="Calibri" pitchFamily="34" charset="0"/>
                </a:rPr>
                <a:t>DNDAF</a:t>
              </a: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3673" y="2672"/>
              <a:ext cx="387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25413"/>
            <a:ext cx="8229600" cy="1143000"/>
          </a:xfrm>
        </p:spPr>
        <p:txBody>
          <a:bodyPr/>
          <a:lstStyle/>
          <a:p>
            <a:r>
              <a:rPr lang="en-GB" sz="2800" b="1" smtClean="0">
                <a:ea typeface="ＭＳ Ｐゴシック" pitchFamily="34" charset="-128"/>
              </a:rPr>
              <a:t>Why MODAF and NATO Architecture Framework (NAF) Convergence is Important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306513"/>
            <a:ext cx="8208963" cy="3962400"/>
          </a:xfrm>
        </p:spPr>
        <p:txBody>
          <a:bodyPr/>
          <a:lstStyle/>
          <a:p>
            <a:r>
              <a:rPr lang="en-GB" sz="2800" smtClean="0">
                <a:ea typeface="ＭＳ Ｐゴシック" pitchFamily="34" charset="-128"/>
              </a:rPr>
              <a:t>Support alliance interoperability </a:t>
            </a:r>
          </a:p>
          <a:p>
            <a:pPr lvl="1"/>
            <a:r>
              <a:rPr lang="en-GB" sz="1800" smtClean="0">
                <a:ea typeface="ＭＳ Ｐゴシック" pitchFamily="34" charset="-128"/>
              </a:rPr>
              <a:t>enable us to ensure </a:t>
            </a:r>
            <a:r>
              <a:rPr lang="ja-JP" altLang="en-GB" sz="1800" smtClean="0">
                <a:ea typeface="ＭＳ Ｐゴシック" pitchFamily="34" charset="-128"/>
              </a:rPr>
              <a:t>“</a:t>
            </a:r>
            <a:r>
              <a:rPr lang="en-GB" sz="1800" smtClean="0">
                <a:ea typeface="ＭＳ Ｐゴシック" pitchFamily="34" charset="-128"/>
              </a:rPr>
              <a:t>coherence of architectures</a:t>
            </a:r>
            <a:r>
              <a:rPr lang="ja-JP" altLang="en-GB" sz="1800" smtClean="0">
                <a:ea typeface="ＭＳ Ｐゴシック" pitchFamily="34" charset="-128"/>
              </a:rPr>
              <a:t>”</a:t>
            </a:r>
            <a:endParaRPr lang="en-GB" altLang="ja-JP" sz="1800" smtClean="0">
              <a:ea typeface="ＭＳ Ｐゴシック" pitchFamily="34" charset="-128"/>
            </a:endParaRPr>
          </a:p>
          <a:p>
            <a:r>
              <a:rPr lang="en-GB" sz="2800" smtClean="0">
                <a:ea typeface="ＭＳ Ｐゴシック" pitchFamily="34" charset="-128"/>
              </a:rPr>
              <a:t>Methodology </a:t>
            </a:r>
          </a:p>
          <a:p>
            <a:pPr lvl="1"/>
            <a:r>
              <a:rPr lang="en-GB" sz="1800" smtClean="0">
                <a:ea typeface="ＭＳ Ｐゴシック" pitchFamily="34" charset="-128"/>
              </a:rPr>
              <a:t>a core methodology based on best practice (TOGAF)</a:t>
            </a:r>
          </a:p>
          <a:p>
            <a:r>
              <a:rPr lang="en-GB" sz="2800" smtClean="0">
                <a:ea typeface="ＭＳ Ｐゴシック" pitchFamily="34" charset="-128"/>
              </a:rPr>
              <a:t>Re-Use </a:t>
            </a:r>
          </a:p>
          <a:p>
            <a:pPr lvl="1"/>
            <a:r>
              <a:rPr lang="en-GB" sz="1800" smtClean="0">
                <a:ea typeface="ＭＳ Ｐゴシック" pitchFamily="34" charset="-128"/>
              </a:rPr>
              <a:t>Easier identification of NATO systems and applications </a:t>
            </a:r>
          </a:p>
          <a:p>
            <a:r>
              <a:rPr lang="en-GB" sz="2800" smtClean="0">
                <a:ea typeface="ＭＳ Ｐゴシック" pitchFamily="34" charset="-128"/>
              </a:rPr>
              <a:t>Step towards a Unified Architecture Framework</a:t>
            </a:r>
          </a:p>
          <a:p>
            <a:endParaRPr lang="en-GB" sz="2800" smtClean="0">
              <a:ea typeface="ＭＳ Ｐゴシック" pitchFamily="34" charset="-128"/>
            </a:endParaRPr>
          </a:p>
          <a:p>
            <a:r>
              <a:rPr lang="en-GB" sz="2800" smtClean="0">
                <a:ea typeface="ＭＳ Ｐゴシック" pitchFamily="34" charset="-128"/>
              </a:rPr>
              <a:t>Pooling of limited technical resources</a:t>
            </a:r>
            <a:endParaRPr lang="en-GB" sz="2400" smtClean="0">
              <a:ea typeface="ＭＳ Ｐゴシック" pitchFamily="34" charset="-128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28850" y="5627688"/>
            <a:ext cx="484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How do we measure a piece of string?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NAFv4 Draft STANAG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31775" y="1770063"/>
            <a:ext cx="8650288" cy="3556000"/>
          </a:xfrm>
        </p:spPr>
        <p:txBody>
          <a:bodyPr/>
          <a:lstStyle/>
          <a:p>
            <a:r>
              <a:rPr lang="en-GB" sz="2800" smtClean="0"/>
              <a:t>Part of the NATO Architecture CaT programme of work</a:t>
            </a:r>
          </a:p>
          <a:p>
            <a:endParaRPr lang="en-GB" sz="2800" smtClean="0"/>
          </a:p>
          <a:p>
            <a:r>
              <a:rPr lang="en-GB" sz="2800" smtClean="0"/>
              <a:t>Chapters 1,3,4 ready for comment by nations</a:t>
            </a:r>
          </a:p>
          <a:p>
            <a:endParaRPr lang="en-GB" sz="2800" smtClean="0"/>
          </a:p>
          <a:p>
            <a:r>
              <a:rPr lang="en-GB" sz="2800" smtClean="0"/>
              <a:t>IST 130 working group developing chapter 2 (Methodology)</a:t>
            </a:r>
          </a:p>
          <a:p>
            <a:pPr>
              <a:buFontTx/>
              <a:buNone/>
            </a:pPr>
            <a:endParaRPr lang="en-GB" sz="2800" smtClean="0"/>
          </a:p>
          <a:p>
            <a:endParaRPr lang="en-GB" sz="2800" smtClean="0"/>
          </a:p>
          <a:p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250825" y="1198563"/>
            <a:ext cx="8429625" cy="5046662"/>
          </a:xfrm>
        </p:spPr>
        <p:txBody>
          <a:bodyPr/>
          <a:lstStyle/>
          <a:p>
            <a:r>
              <a:rPr lang="en-US" smtClean="0"/>
              <a:t>TOGAF recommended for use in the design process.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Development of NAF v.4 as a STANAG is the major activity </a:t>
            </a:r>
          </a:p>
          <a:p>
            <a:endParaRPr lang="en-GB" smtClean="0"/>
          </a:p>
        </p:txBody>
      </p:sp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250825" y="128588"/>
            <a:ext cx="8878888" cy="836612"/>
          </a:xfrm>
        </p:spPr>
        <p:txBody>
          <a:bodyPr/>
          <a:lstStyle/>
          <a:p>
            <a:r>
              <a:rPr lang="en-US" sz="3200" b="1" smtClean="0"/>
              <a:t>Current Status - Architecture Capability Team work</a:t>
            </a:r>
            <a:endParaRPr lang="en-GB" sz="3200" b="1" smtClean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53D578-AB78-4506-878D-DD7CE15E2B1B}" type="slidenum">
              <a:rPr lang="en-GB"/>
              <a:pPr/>
              <a:t>5</a:t>
            </a:fld>
            <a:endParaRPr lang="en-GB"/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 rot="-1833020">
            <a:off x="6392863" y="2044700"/>
            <a:ext cx="2763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Stencil" pitchFamily="82" charset="0"/>
              </a:rPr>
              <a:t>Completed</a:t>
            </a:r>
            <a:endParaRPr lang="en-GB" sz="2400">
              <a:solidFill>
                <a:srgbClr val="00B050"/>
              </a:solidFill>
              <a:latin typeface="Stencil" pitchFamily="82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 rot="-1833020">
            <a:off x="6859588" y="4573588"/>
            <a:ext cx="226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Stencil" pitchFamily="82" charset="0"/>
              </a:rPr>
              <a:t>ON Going</a:t>
            </a:r>
            <a:endParaRPr lang="en-GB" sz="2400">
              <a:solidFill>
                <a:srgbClr val="FFC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6840538" cy="792162"/>
          </a:xfrm>
        </p:spPr>
        <p:txBody>
          <a:bodyPr/>
          <a:lstStyle/>
          <a:p>
            <a:r>
              <a:rPr lang="en-GB" sz="3200" b="1" smtClean="0">
                <a:ea typeface="ＭＳ Ｐゴシック" pitchFamily="34" charset="-128"/>
              </a:rPr>
              <a:t>Development Strategy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6513" y="1125538"/>
            <a:ext cx="9144000" cy="4524375"/>
          </a:xfrm>
        </p:spPr>
        <p:txBody>
          <a:bodyPr/>
          <a:lstStyle/>
          <a:p>
            <a:r>
              <a:rPr lang="en-GB" sz="2800" smtClean="0"/>
              <a:t>UK to migrate from MODAF to NAF at the earliest opportunity</a:t>
            </a:r>
          </a:p>
          <a:p>
            <a:endParaRPr lang="en-GB" sz="2800" smtClean="0"/>
          </a:p>
          <a:p>
            <a:r>
              <a:rPr lang="en-GB" sz="2800" smtClean="0"/>
              <a:t>Develop new draft meta model for NAF based on MODEM and additions offered by other Nations</a:t>
            </a:r>
          </a:p>
          <a:p>
            <a:endParaRPr lang="en-GB" sz="2800" smtClean="0"/>
          </a:p>
          <a:p>
            <a:r>
              <a:rPr lang="en-GB" sz="2800" smtClean="0"/>
              <a:t>Develop Draft STANAG </a:t>
            </a:r>
          </a:p>
          <a:p>
            <a:endParaRPr lang="en-GB" sz="2800" smtClean="0"/>
          </a:p>
          <a:p>
            <a:r>
              <a:rPr lang="en-GB" sz="2800" smtClean="0"/>
              <a:t>Resolve some historical issues with the view structure (Grid Approach)</a:t>
            </a:r>
          </a:p>
          <a:p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188913"/>
            <a:ext cx="8012112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 rot="-1833020">
            <a:off x="3497263" y="4205288"/>
            <a:ext cx="27638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Stencil" pitchFamily="82" charset="0"/>
              </a:rPr>
              <a:t>Completed</a:t>
            </a:r>
            <a:endParaRPr lang="en-GB" sz="2400">
              <a:solidFill>
                <a:srgbClr val="00B05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543050" y="115888"/>
            <a:ext cx="5688013" cy="649287"/>
          </a:xfrm>
        </p:spPr>
        <p:txBody>
          <a:bodyPr/>
          <a:lstStyle/>
          <a:p>
            <a:r>
              <a:rPr lang="en-GB" sz="32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It will take time …</a:t>
            </a:r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2452688" y="5711825"/>
            <a:ext cx="803275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Ver 1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6191250" y="4475163"/>
            <a:ext cx="2589213" cy="1568450"/>
            <a:chOff x="5148064" y="1709202"/>
            <a:chExt cx="2304256" cy="1766831"/>
          </a:xfrm>
        </p:grpSpPr>
        <p:pic>
          <p:nvPicPr>
            <p:cNvPr id="37916" name="Picture 2"/>
            <p:cNvPicPr>
              <a:picLocks noChangeAspect="1" noChangeArrowheads="1"/>
            </p:cNvPicPr>
            <p:nvPr/>
          </p:nvPicPr>
          <p:blipFill>
            <a:blip r:embed="rId2"/>
            <a:srcRect l="23541" t="8334" r="42639" b="84569"/>
            <a:stretch>
              <a:fillRect/>
            </a:stretch>
          </p:blipFill>
          <p:spPr bwMode="auto">
            <a:xfrm>
              <a:off x="5148064" y="1709202"/>
              <a:ext cx="2304256" cy="27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7" name="Picture 2"/>
            <p:cNvPicPr>
              <a:picLocks noChangeAspect="1" noChangeArrowheads="1"/>
            </p:cNvPicPr>
            <p:nvPr/>
          </p:nvPicPr>
          <p:blipFill>
            <a:blip r:embed="rId3"/>
            <a:srcRect l="24857" t="21774" r="42639" b="40555"/>
            <a:stretch>
              <a:fillRect/>
            </a:stretch>
          </p:blipFill>
          <p:spPr bwMode="auto">
            <a:xfrm>
              <a:off x="5176639" y="2032273"/>
              <a:ext cx="2214711" cy="144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4"/>
          <a:srcRect l="79453" t="24167" r="12500" b="65279"/>
          <a:stretch>
            <a:fillRect/>
          </a:stretch>
        </p:blipFill>
        <p:spPr bwMode="auto">
          <a:xfrm>
            <a:off x="252413" y="82550"/>
            <a:ext cx="16557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38" y="1543050"/>
            <a:ext cx="41322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4387850" y="4810125"/>
            <a:ext cx="99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STANAG</a:t>
            </a:r>
          </a:p>
          <a:p>
            <a:pPr algn="ctr"/>
            <a:r>
              <a:rPr lang="en-GB" b="1"/>
              <a:t>A Arch P</a:t>
            </a:r>
          </a:p>
          <a:p>
            <a:pPr algn="ctr"/>
            <a:r>
              <a:rPr lang="en-GB" b="1"/>
              <a:t>SRD</a:t>
            </a:r>
          </a:p>
        </p:txBody>
      </p:sp>
      <p:grpSp>
        <p:nvGrpSpPr>
          <p:cNvPr id="37895" name="Group 25"/>
          <p:cNvGrpSpPr>
            <a:grpSpLocks/>
          </p:cNvGrpSpPr>
          <p:nvPr/>
        </p:nvGrpSpPr>
        <p:grpSpPr bwMode="auto">
          <a:xfrm>
            <a:off x="5311775" y="765175"/>
            <a:ext cx="3468688" cy="2809875"/>
            <a:chOff x="6110432" y="4293469"/>
            <a:chExt cx="2167102" cy="2466554"/>
          </a:xfrm>
        </p:grpSpPr>
        <p:pic>
          <p:nvPicPr>
            <p:cNvPr id="37912" name="Picture 2"/>
            <p:cNvPicPr>
              <a:picLocks noChangeAspect="1" noChangeArrowheads="1"/>
            </p:cNvPicPr>
            <p:nvPr/>
          </p:nvPicPr>
          <p:blipFill>
            <a:blip r:embed="rId6"/>
            <a:srcRect l="31718" t="53484" r="64465" b="10973"/>
            <a:stretch>
              <a:fillRect/>
            </a:stretch>
          </p:blipFill>
          <p:spPr bwMode="auto">
            <a:xfrm>
              <a:off x="7812360" y="4293469"/>
              <a:ext cx="465174" cy="243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3" name="Picture 2"/>
            <p:cNvPicPr>
              <a:picLocks noChangeAspect="1" noChangeArrowheads="1"/>
            </p:cNvPicPr>
            <p:nvPr/>
          </p:nvPicPr>
          <p:blipFill>
            <a:blip r:embed="rId7"/>
            <a:srcRect l="8086" t="18472" r="88515" b="46249"/>
            <a:stretch>
              <a:fillRect/>
            </a:stretch>
          </p:blipFill>
          <p:spPr bwMode="auto">
            <a:xfrm>
              <a:off x="6110432" y="4340673"/>
              <a:ext cx="414363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4" name="Picture 2"/>
            <p:cNvPicPr>
              <a:picLocks noChangeAspect="1" noChangeArrowheads="1"/>
            </p:cNvPicPr>
            <p:nvPr/>
          </p:nvPicPr>
          <p:blipFill>
            <a:blip r:embed="rId6"/>
            <a:srcRect l="31718" t="18472" r="64465" b="46249"/>
            <a:stretch>
              <a:fillRect/>
            </a:stretch>
          </p:blipFill>
          <p:spPr bwMode="auto">
            <a:xfrm>
              <a:off x="7219583" y="4340673"/>
              <a:ext cx="465174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5" name="Picture 2"/>
            <p:cNvPicPr>
              <a:picLocks noChangeAspect="1" noChangeArrowheads="1"/>
            </p:cNvPicPr>
            <p:nvPr/>
          </p:nvPicPr>
          <p:blipFill>
            <a:blip r:embed="rId7"/>
            <a:srcRect l="8086" t="53751" r="88515" b="10973"/>
            <a:stretch>
              <a:fillRect/>
            </a:stretch>
          </p:blipFill>
          <p:spPr bwMode="auto">
            <a:xfrm>
              <a:off x="6660232" y="4340672"/>
              <a:ext cx="414363" cy="241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6" name="Group 45"/>
          <p:cNvGrpSpPr>
            <a:grpSpLocks/>
          </p:cNvGrpSpPr>
          <p:nvPr/>
        </p:nvGrpSpPr>
        <p:grpSpPr bwMode="auto">
          <a:xfrm flipH="1">
            <a:off x="6723063" y="3573463"/>
            <a:ext cx="1022350" cy="647700"/>
            <a:chOff x="7230564" y="3950525"/>
            <a:chExt cx="1152128" cy="648075"/>
          </a:xfrm>
        </p:grpSpPr>
        <p:cxnSp>
          <p:nvCxnSpPr>
            <p:cNvPr id="28" name="Elbow Connector 27"/>
            <p:cNvCxnSpPr/>
            <p:nvPr/>
          </p:nvCxnSpPr>
          <p:spPr>
            <a:xfrm rot="5400000">
              <a:off x="7063960" y="4117129"/>
              <a:ext cx="648075" cy="314867"/>
            </a:xfrm>
            <a:prstGeom prst="bentConnector3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6200000" flipV="1">
              <a:off x="7891382" y="4107290"/>
              <a:ext cx="648075" cy="334546"/>
            </a:xfrm>
            <a:prstGeom prst="bentConnector3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7" name="TextBox 35"/>
          <p:cNvSpPr txBox="1">
            <a:spLocks noChangeArrowheads="1"/>
          </p:cNvSpPr>
          <p:nvPr/>
        </p:nvSpPr>
        <p:spPr bwMode="auto">
          <a:xfrm>
            <a:off x="3067050" y="5734050"/>
            <a:ext cx="290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RATIFICATION DRAFTS</a:t>
            </a:r>
          </a:p>
        </p:txBody>
      </p:sp>
      <p:sp>
        <p:nvSpPr>
          <p:cNvPr id="37898" name="TextBox 44"/>
          <p:cNvSpPr txBox="1">
            <a:spLocks noChangeArrowheads="1"/>
          </p:cNvSpPr>
          <p:nvPr/>
        </p:nvSpPr>
        <p:spPr bwMode="auto">
          <a:xfrm>
            <a:off x="6596063" y="3967163"/>
            <a:ext cx="1282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</a:rPr>
              <a:t>Ratified </a:t>
            </a:r>
          </a:p>
          <a:p>
            <a:pPr algn="ctr"/>
            <a:r>
              <a:rPr lang="en-GB" sz="1400">
                <a:solidFill>
                  <a:srgbClr val="FF0000"/>
                </a:solidFill>
              </a:rPr>
              <a:t>STANDARDS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16238" y="4625975"/>
            <a:ext cx="773112" cy="4587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C3B</a:t>
            </a:r>
          </a:p>
        </p:txBody>
      </p:sp>
      <p:sp>
        <p:nvSpPr>
          <p:cNvPr id="37900" name="TextBox 40"/>
          <p:cNvSpPr txBox="1">
            <a:spLocks noChangeArrowheads="1"/>
          </p:cNvSpPr>
          <p:nvPr/>
        </p:nvSpPr>
        <p:spPr bwMode="auto">
          <a:xfrm>
            <a:off x="3160713" y="4067175"/>
            <a:ext cx="45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via</a:t>
            </a:r>
          </a:p>
        </p:txBody>
      </p:sp>
      <p:sp>
        <p:nvSpPr>
          <p:cNvPr id="42" name="Bent-Up Arrow 41"/>
          <p:cNvSpPr/>
          <p:nvPr/>
        </p:nvSpPr>
        <p:spPr>
          <a:xfrm rot="5400000">
            <a:off x="2033588" y="4052887"/>
            <a:ext cx="1104900" cy="676275"/>
          </a:xfrm>
          <a:prstGeom prst="bentUpArrow">
            <a:avLst>
              <a:gd name="adj1" fmla="val 30881"/>
              <a:gd name="adj2" fmla="val 25000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Bent-Up Arrow 48"/>
          <p:cNvSpPr/>
          <p:nvPr/>
        </p:nvSpPr>
        <p:spPr>
          <a:xfrm rot="5400000">
            <a:off x="4067175" y="4292601"/>
            <a:ext cx="1049337" cy="2767012"/>
          </a:xfrm>
          <a:prstGeom prst="bentUpArrow">
            <a:avLst>
              <a:gd name="adj1" fmla="val 30881"/>
              <a:gd name="adj2" fmla="val 25000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7903" name="Picture 9" descr="http://www.nato.int/nato_static/assets/pictures/stock_2012/20120702_120702-STO_Logo_rdax_270x2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613275"/>
            <a:ext cx="9191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Elbow Connector 47"/>
          <p:cNvCxnSpPr/>
          <p:nvPr/>
        </p:nvCxnSpPr>
        <p:spPr>
          <a:xfrm>
            <a:off x="1223963" y="765175"/>
            <a:ext cx="465137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1169988" y="2524125"/>
            <a:ext cx="484187" cy="28225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6" name="TextBox 6"/>
          <p:cNvSpPr txBox="1">
            <a:spLocks noChangeArrowheads="1"/>
          </p:cNvSpPr>
          <p:nvPr/>
        </p:nvSpPr>
        <p:spPr bwMode="auto">
          <a:xfrm flipH="1">
            <a:off x="250825" y="5595938"/>
            <a:ext cx="165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NATO IST130</a:t>
            </a:r>
          </a:p>
        </p:txBody>
      </p:sp>
      <p:pic>
        <p:nvPicPr>
          <p:cNvPr id="37907" name="Picture 3"/>
          <p:cNvPicPr>
            <a:picLocks noChangeAspect="1" noChangeArrowheads="1"/>
          </p:cNvPicPr>
          <p:nvPr/>
        </p:nvPicPr>
        <p:blipFill>
          <a:blip r:embed="rId9"/>
          <a:srcRect l="17014" t="18500" r="57402" b="19408"/>
          <a:stretch>
            <a:fillRect/>
          </a:stretch>
        </p:blipFill>
        <p:spPr bwMode="auto">
          <a:xfrm>
            <a:off x="5175250" y="3917950"/>
            <a:ext cx="44291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4"/>
          <p:cNvPicPr>
            <a:picLocks noChangeAspect="1" noChangeArrowheads="1"/>
          </p:cNvPicPr>
          <p:nvPr/>
        </p:nvPicPr>
        <p:blipFill>
          <a:blip r:embed="rId10"/>
          <a:srcRect l="17188" t="17361" r="57402" b="19408"/>
          <a:stretch>
            <a:fillRect/>
          </a:stretch>
        </p:blipFill>
        <p:spPr bwMode="auto">
          <a:xfrm>
            <a:off x="4711700" y="3913188"/>
            <a:ext cx="44926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9" name="TextBox 30"/>
          <p:cNvSpPr txBox="1">
            <a:spLocks noChangeArrowheads="1"/>
          </p:cNvSpPr>
          <p:nvPr/>
        </p:nvSpPr>
        <p:spPr bwMode="auto">
          <a:xfrm rot="-1833020">
            <a:off x="6919913" y="5065713"/>
            <a:ext cx="226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Stencil" pitchFamily="82" charset="0"/>
              </a:rPr>
              <a:t>ON Going</a:t>
            </a:r>
            <a:endParaRPr lang="en-GB" sz="2400">
              <a:solidFill>
                <a:srgbClr val="FFC000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Simple and complex</a:t>
            </a:r>
          </a:p>
        </p:txBody>
      </p:sp>
      <p:pic>
        <p:nvPicPr>
          <p:cNvPr id="38914" name="Picture 2" descr="http://upload.wikimedia.org/wikipedia/commons/thumb/1/15/Cynefin_as_of_1st_June_2014.png/280px-Cynefin_as_of_1st_June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485900"/>
            <a:ext cx="48339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7116763" y="4017963"/>
            <a:ext cx="1622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Re-arranging </a:t>
            </a:r>
          </a:p>
          <a:p>
            <a:r>
              <a:rPr lang="en-GB"/>
              <a:t>NAF/MODAF</a:t>
            </a:r>
          </a:p>
          <a:p>
            <a:r>
              <a:rPr lang="en-GB"/>
              <a:t>documentation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169150" y="1855788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Re-writing the </a:t>
            </a:r>
          </a:p>
          <a:p>
            <a:r>
              <a:rPr lang="en-GB"/>
              <a:t>meta model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115888" y="1855788"/>
            <a:ext cx="2043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Understanding</a:t>
            </a:r>
          </a:p>
          <a:p>
            <a:r>
              <a:rPr lang="en-GB"/>
              <a:t>How to apply </a:t>
            </a:r>
          </a:p>
          <a:p>
            <a:r>
              <a:rPr lang="en-GB"/>
              <a:t>meta model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115888" y="3216275"/>
            <a:ext cx="176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Implementation</a:t>
            </a:r>
          </a:p>
          <a:p>
            <a:pPr>
              <a:buFont typeface="Arial" charset="0"/>
              <a:buChar char="•"/>
            </a:pPr>
            <a:r>
              <a:rPr lang="en-GB"/>
              <a:t> ISO </a:t>
            </a:r>
          </a:p>
          <a:p>
            <a:pPr>
              <a:buFont typeface="Arial" charset="0"/>
              <a:buChar char="•"/>
            </a:pPr>
            <a:r>
              <a:rPr lang="en-GB"/>
              <a:t> Training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6912</TotalTime>
  <Words>378</Words>
  <Application>Microsoft Office PowerPoint</Application>
  <PresentationFormat>On-screen Show (4:3)</PresentationFormat>
  <Paragraphs>91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Calibri</vt:lpstr>
      <vt:lpstr>ＭＳ Ｐゴシック</vt:lpstr>
      <vt:lpstr>Stencil</vt:lpstr>
      <vt:lpstr>Arial Unicode MS</vt:lpstr>
      <vt:lpstr>Default Design</vt:lpstr>
      <vt:lpstr>1_Default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1_Default Design</vt:lpstr>
      <vt:lpstr>MODAF meets its Waterloo</vt:lpstr>
      <vt:lpstr>NAF Roadmap</vt:lpstr>
      <vt:lpstr>Why MODAF and NATO Architecture Framework (NAF) Convergence is Important</vt:lpstr>
      <vt:lpstr>NAFv4 Draft STANAG</vt:lpstr>
      <vt:lpstr>Current Status - Architecture Capability Team work</vt:lpstr>
      <vt:lpstr>Development Strategy</vt:lpstr>
      <vt:lpstr>Slide 7</vt:lpstr>
      <vt:lpstr> It will take time …</vt:lpstr>
      <vt:lpstr>Simple and complex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Integrated EA 2015, London</dc:title>
  <dc:creator>Keith Hasteley</dc:creator>
  <cp:lastModifiedBy>hasteleyk333</cp:lastModifiedBy>
  <cp:revision>291</cp:revision>
  <dcterms:created xsi:type="dcterms:W3CDTF">2014-08-05T03:56:47Z</dcterms:created>
  <dcterms:modified xsi:type="dcterms:W3CDTF">2015-03-02T13:48:42Z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MOD Document</vt:lpwstr>
  </property>
  <property fmtid="{D5CDD505-2E9C-101B-9397-08002B2CF9AE}" pid="3" name="Description0">
    <vt:lpwstr/>
  </property>
  <property fmtid="{D5CDD505-2E9C-101B-9397-08002B2CF9AE}" pid="4" name="UKProtectiveMarking">
    <vt:lpwstr>NOT PROTECTIVELY MARKED</vt:lpwstr>
  </property>
  <property fmtid="{D5CDD505-2E9C-101B-9397-08002B2CF9AE}" pid="5" name="AuthorOriginator">
    <vt:lpwstr>nield</vt:lpwstr>
  </property>
  <property fmtid="{D5CDD505-2E9C-101B-9397-08002B2CF9AE}" pid="6" name="Subject CategoryOOB">
    <vt:lpwstr>INFORMATION POLICY AND SERVICES</vt:lpwstr>
  </property>
  <property fmtid="{D5CDD505-2E9C-101B-9397-08002B2CF9AE}" pid="7" name="Subject KeywordsOOB">
    <vt:lpwstr>Presentations</vt:lpwstr>
  </property>
  <property fmtid="{D5CDD505-2E9C-101B-9397-08002B2CF9AE}" pid="8" name="Local KeywordsOOB">
    <vt:lpwstr>ISS Transformation</vt:lpwstr>
  </property>
  <property fmtid="{D5CDD505-2E9C-101B-9397-08002B2CF9AE}" pid="9" name="DocumentVersion">
    <vt:lpwstr>V1</vt:lpwstr>
  </property>
  <property fmtid="{D5CDD505-2E9C-101B-9397-08002B2CF9AE}" pid="10" name="Business OwnerOOB">
    <vt:lpwstr>Chief Information Officer</vt:lpwstr>
  </property>
  <property fmtid="{D5CDD505-2E9C-101B-9397-08002B2CF9AE}" pid="11" name="fileplanIDOOB">
    <vt:lpwstr>04_Deliver</vt:lpwstr>
  </property>
  <property fmtid="{D5CDD505-2E9C-101B-9397-08002B2CF9AE}" pid="12" name="Copyright">
    <vt:lpwstr/>
  </property>
  <property fmtid="{D5CDD505-2E9C-101B-9397-08002B2CF9AE}" pid="13" name="Status">
    <vt:lpwstr>Draft</vt:lpwstr>
  </property>
  <property fmtid="{D5CDD505-2E9C-101B-9397-08002B2CF9AE}" pid="14" name="CreatedOriginated">
    <vt:lpwstr>2014-08-12T00:00:00Z</vt:lpwstr>
  </property>
  <property fmtid="{D5CDD505-2E9C-101B-9397-08002B2CF9AE}" pid="15" name="SecurityDescriptors">
    <vt:lpwstr>None</vt:lpwstr>
  </property>
  <property fmtid="{D5CDD505-2E9C-101B-9397-08002B2CF9AE}" pid="16" name="SecurityNonUKConstraints">
    <vt:lpwstr/>
  </property>
  <property fmtid="{D5CDD505-2E9C-101B-9397-08002B2CF9AE}" pid="17" name="DPADisclosabilityIndicator">
    <vt:lpwstr/>
  </property>
  <property fmtid="{D5CDD505-2E9C-101B-9397-08002B2CF9AE}" pid="18" name="DPAExemption">
    <vt:lpwstr/>
  </property>
  <property fmtid="{D5CDD505-2E9C-101B-9397-08002B2CF9AE}" pid="19" name="EIRDisclosabilityIndicator">
    <vt:lpwstr/>
  </property>
  <property fmtid="{D5CDD505-2E9C-101B-9397-08002B2CF9AE}" pid="20" name="FOIExemption">
    <vt:lpwstr>No</vt:lpwstr>
  </property>
  <property fmtid="{D5CDD505-2E9C-101B-9397-08002B2CF9AE}" pid="21" name="FOIReleasedOnRequest">
    <vt:lpwstr/>
  </property>
  <property fmtid="{D5CDD505-2E9C-101B-9397-08002B2CF9AE}" pid="22" name="PolicyIdentifier">
    <vt:lpwstr>UK</vt:lpwstr>
  </property>
  <property fmtid="{D5CDD505-2E9C-101B-9397-08002B2CF9AE}" pid="23" name="Heading">
    <vt:lpwstr/>
  </property>
  <property fmtid="{D5CDD505-2E9C-101B-9397-08002B2CF9AE}" pid="24" name="Group">
    <vt:lpwstr/>
  </property>
  <property fmtid="{D5CDD505-2E9C-101B-9397-08002B2CF9AE}" pid="25" name="EIRException">
    <vt:lpwstr/>
  </property>
  <property fmtid="{D5CDD505-2E9C-101B-9397-08002B2CF9AE}" pid="26" name="From">
    <vt:lpwstr/>
  </property>
  <property fmtid="{D5CDD505-2E9C-101B-9397-08002B2CF9AE}" pid="27" name="Cc">
    <vt:lpwstr/>
  </property>
  <property fmtid="{D5CDD505-2E9C-101B-9397-08002B2CF9AE}" pid="28" name="Sent">
    <vt:lpwstr/>
  </property>
  <property fmtid="{D5CDD505-2E9C-101B-9397-08002B2CF9AE}" pid="29" name="MODSubject">
    <vt:lpwstr/>
  </property>
  <property fmtid="{D5CDD505-2E9C-101B-9397-08002B2CF9AE}" pid="30" name="To">
    <vt:lpwstr/>
  </property>
  <property fmtid="{D5CDD505-2E9C-101B-9397-08002B2CF9AE}" pid="31" name="DateScanned">
    <vt:lpwstr/>
  </property>
  <property fmtid="{D5CDD505-2E9C-101B-9397-08002B2CF9AE}" pid="32" name="ScannerOperator">
    <vt:lpwstr/>
  </property>
  <property fmtid="{D5CDD505-2E9C-101B-9397-08002B2CF9AE}" pid="33" name="URL">
    <vt:lpwstr>, </vt:lpwstr>
  </property>
  <property fmtid="{D5CDD505-2E9C-101B-9397-08002B2CF9AE}" pid="34" name="MODImageCleaning">
    <vt:lpwstr/>
  </property>
  <property fmtid="{D5CDD505-2E9C-101B-9397-08002B2CF9AE}" pid="35" name="MODNumberOfPagesScanned">
    <vt:lpwstr/>
  </property>
  <property fmtid="{D5CDD505-2E9C-101B-9397-08002B2CF9AE}" pid="36" name="MODScanStandard">
    <vt:lpwstr/>
  </property>
  <property fmtid="{D5CDD505-2E9C-101B-9397-08002B2CF9AE}" pid="37" name="MODScanVerified">
    <vt:lpwstr>Pending</vt:lpwstr>
  </property>
  <property fmtid="{D5CDD505-2E9C-101B-9397-08002B2CF9AE}" pid="38" name="MeridioEDCData">
    <vt:lpwstr/>
  </property>
  <property fmtid="{D5CDD505-2E9C-101B-9397-08002B2CF9AE}" pid="39" name="SubjectCategory">
    <vt:lpwstr/>
  </property>
  <property fmtid="{D5CDD505-2E9C-101B-9397-08002B2CF9AE}" pid="40" name="MeridioUrl">
    <vt:lpwstr/>
  </property>
  <property fmtid="{D5CDD505-2E9C-101B-9397-08002B2CF9AE}" pid="41" name="BusinessOwner">
    <vt:lpwstr/>
  </property>
  <property fmtid="{D5CDD505-2E9C-101B-9397-08002B2CF9AE}" pid="42" name="MeridioEDCStatus">
    <vt:lpwstr/>
  </property>
  <property fmtid="{D5CDD505-2E9C-101B-9397-08002B2CF9AE}" pid="43" name="RetentionCategory">
    <vt:lpwstr>None</vt:lpwstr>
  </property>
  <property fmtid="{D5CDD505-2E9C-101B-9397-08002B2CF9AE}" pid="44" name="SubjectKeywords">
    <vt:lpwstr/>
  </property>
  <property fmtid="{D5CDD505-2E9C-101B-9397-08002B2CF9AE}" pid="45" name="Declared">
    <vt:lpwstr>0</vt:lpwstr>
  </property>
  <property fmtid="{D5CDD505-2E9C-101B-9397-08002B2CF9AE}" pid="46" name="LocalKeywords">
    <vt:lpwstr/>
  </property>
  <property fmtid="{D5CDD505-2E9C-101B-9397-08002B2CF9AE}" pid="47" name="fileplanIDPTH">
    <vt:lpwstr>04_Deliver</vt:lpwstr>
  </property>
  <property fmtid="{D5CDD505-2E9C-101B-9397-08002B2CF9AE}" pid="48" name="fileplanID">
    <vt:lpwstr/>
  </property>
  <property fmtid="{D5CDD505-2E9C-101B-9397-08002B2CF9AE}" pid="49" name="DocId">
    <vt:lpwstr/>
  </property>
  <property fmtid="{D5CDD505-2E9C-101B-9397-08002B2CF9AE}" pid="50" name="Group_By">
    <vt:lpwstr>CIO Briefing</vt:lpwstr>
  </property>
  <property fmtid="{D5CDD505-2E9C-101B-9397-08002B2CF9AE}" pid="51" name="FOIPublicationDate">
    <vt:lpwstr/>
  </property>
</Properties>
</file>